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418" r:id="rId2"/>
    <p:sldId id="488" r:id="rId3"/>
    <p:sldId id="483" r:id="rId4"/>
    <p:sldId id="489" r:id="rId5"/>
    <p:sldId id="487" r:id="rId6"/>
    <p:sldId id="490" r:id="rId7"/>
    <p:sldId id="491" r:id="rId8"/>
    <p:sldId id="494" r:id="rId9"/>
    <p:sldId id="492" r:id="rId10"/>
    <p:sldId id="493" r:id="rId11"/>
    <p:sldId id="495" r:id="rId12"/>
    <p:sldId id="497" r:id="rId13"/>
    <p:sldId id="498" r:id="rId14"/>
    <p:sldId id="499" r:id="rId15"/>
    <p:sldId id="504" r:id="rId16"/>
    <p:sldId id="503" r:id="rId17"/>
    <p:sldId id="505" r:id="rId18"/>
    <p:sldId id="508" r:id="rId19"/>
    <p:sldId id="509" r:id="rId20"/>
    <p:sldId id="510" r:id="rId21"/>
    <p:sldId id="511" r:id="rId22"/>
    <p:sldId id="512" r:id="rId23"/>
    <p:sldId id="513" r:id="rId24"/>
    <p:sldId id="514" r:id="rId25"/>
    <p:sldId id="521" r:id="rId26"/>
    <p:sldId id="538" r:id="rId27"/>
    <p:sldId id="539" r:id="rId28"/>
    <p:sldId id="537" r:id="rId29"/>
    <p:sldId id="523" r:id="rId30"/>
    <p:sldId id="522" r:id="rId31"/>
    <p:sldId id="524" r:id="rId32"/>
    <p:sldId id="525" r:id="rId33"/>
    <p:sldId id="526" r:id="rId34"/>
    <p:sldId id="527" r:id="rId35"/>
    <p:sldId id="528" r:id="rId36"/>
    <p:sldId id="516" r:id="rId37"/>
    <p:sldId id="518" r:id="rId38"/>
    <p:sldId id="519" r:id="rId39"/>
    <p:sldId id="535" r:id="rId40"/>
    <p:sldId id="536" r:id="rId41"/>
    <p:sldId id="529" r:id="rId42"/>
    <p:sldId id="534" r:id="rId43"/>
    <p:sldId id="533" r:id="rId44"/>
    <p:sldId id="530" r:id="rId45"/>
    <p:sldId id="531" r:id="rId46"/>
    <p:sldId id="532" r:id="rId47"/>
    <p:sldId id="475" r:id="rId48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425"/>
    <a:srgbClr val="E9BE71"/>
    <a:srgbClr val="EBE9E8"/>
    <a:srgbClr val="D5C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9" autoAdjust="0"/>
    <p:restoredTop sz="93848" autoAdjust="0"/>
  </p:normalViewPr>
  <p:slideViewPr>
    <p:cSldViewPr>
      <p:cViewPr varScale="1">
        <p:scale>
          <a:sx n="116" d="100"/>
          <a:sy n="116" d="100"/>
        </p:scale>
        <p:origin x="274" y="4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2208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2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/>
          <a:lstStyle>
            <a:lvl1pPr algn="r">
              <a:defRPr sz="1300"/>
            </a:lvl1pPr>
          </a:lstStyle>
          <a:p>
            <a:fld id="{B7713A21-9794-493C-AF6E-3FA209D683A7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 anchor="b"/>
          <a:lstStyle>
            <a:lvl1pPr algn="r">
              <a:defRPr sz="1300"/>
            </a:lvl1pPr>
          </a:lstStyle>
          <a:p>
            <a:fld id="{6CF1EE97-9C94-4CBF-8911-919155481A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5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/>
          <a:lstStyle>
            <a:lvl1pPr algn="r">
              <a:defRPr sz="1300"/>
            </a:lvl1pPr>
          </a:lstStyle>
          <a:p>
            <a:fld id="{B710473B-6EF9-4A78-A607-21F680B6F64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2313"/>
            <a:ext cx="63976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2" tIns="48320" rIns="96642" bIns="48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42" tIns="48320" rIns="96642" bIns="483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42" tIns="48320" rIns="96642" bIns="48320" rtlCol="0" anchor="b"/>
          <a:lstStyle>
            <a:lvl1pPr algn="r">
              <a:defRPr sz="1300"/>
            </a:lvl1pPr>
          </a:lstStyle>
          <a:p>
            <a:fld id="{11E0DD3D-2578-4BC4-BC58-9AF81B511B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6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78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06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11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5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1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2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82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45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08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70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4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27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27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85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24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88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33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49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4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75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08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31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922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22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73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476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9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3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1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2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2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84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79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18C6C-2648-4390-969E-B92F39DBF2B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2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8077200" cy="7429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085850"/>
            <a:ext cx="8077200" cy="3543300"/>
          </a:xfrm>
        </p:spPr>
        <p:txBody>
          <a:bodyPr vert="horz"/>
          <a:lstStyle>
            <a:lvl1pPr>
              <a:defRPr sz="2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282" y="857770"/>
            <a:ext cx="9139719" cy="35480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4345" y="685800"/>
            <a:ext cx="457200" cy="342900"/>
          </a:xfrm>
        </p:spPr>
        <p:txBody>
          <a:bodyPr/>
          <a:lstStyle/>
          <a:p>
            <a:pPr>
              <a:defRPr/>
            </a:pPr>
            <a:fld id="{7A39911E-F0D5-4128-83BB-637B46EE5B1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419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8DF7D-BF37-483C-B3A8-9700B3C585F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533400" y="1085850"/>
            <a:ext cx="4038600" cy="3543300"/>
          </a:xfrm>
        </p:spPr>
        <p:txBody>
          <a:bodyPr vert="horz"/>
          <a:lstStyle>
            <a:lvl1pPr eaLnBrk="1" latinLnBrk="0" hangingPunct="1"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eaLnBrk="1" latinLnBrk="0" hangingPunct="1">
              <a:defRPr sz="1800">
                <a:solidFill>
                  <a:schemeClr val="accent3">
                    <a:lumMod val="75000"/>
                  </a:schemeClr>
                </a:solidFill>
              </a:defRPr>
            </a:lvl2pPr>
            <a:lvl3pPr eaLnBrk="1" latinLnBrk="0" hangingPunct="1">
              <a:defRPr sz="1600">
                <a:solidFill>
                  <a:schemeClr val="accent3">
                    <a:lumMod val="75000"/>
                  </a:schemeClr>
                </a:solidFill>
              </a:defRPr>
            </a:lvl3pPr>
            <a:lvl4pPr eaLnBrk="1" latinLnBrk="0" hangingPunct="1"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 eaLnBrk="1" latinLnBrk="0" hangingPunct="1"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/>
              <a:t>Click to edit Master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800600" y="1085850"/>
            <a:ext cx="4038600" cy="3543300"/>
          </a:xfrm>
        </p:spPr>
        <p:txBody>
          <a:bodyPr vert="horz"/>
          <a:lstStyle>
            <a:lvl1pPr eaLnBrk="1" latinLnBrk="0" hangingPunct="1"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eaLnBrk="1" latinLnBrk="0" hangingPunct="1">
              <a:defRPr sz="1800">
                <a:solidFill>
                  <a:schemeClr val="accent3">
                    <a:lumMod val="75000"/>
                  </a:schemeClr>
                </a:solidFill>
              </a:defRPr>
            </a:lvl2pPr>
            <a:lvl3pPr eaLnBrk="1" latinLnBrk="0" hangingPunct="1">
              <a:defRPr sz="1600">
                <a:solidFill>
                  <a:schemeClr val="accent3">
                    <a:lumMod val="75000"/>
                  </a:schemeClr>
                </a:solidFill>
              </a:defRPr>
            </a:lvl3pPr>
            <a:lvl4pPr eaLnBrk="1" latinLnBrk="0" hangingPunct="1"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 eaLnBrk="1" latinLnBrk="0" hangingPunct="1"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/>
              <a:t>Click to edit Master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8649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>
            <a:normAutofit/>
          </a:bodyPr>
          <a:lstStyle>
            <a:lvl1pPr algn="l">
              <a:buNone/>
              <a:defRPr sz="2800" b="0" cap="none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794511"/>
            <a:ext cx="9144000" cy="34289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910" y="120435"/>
            <a:ext cx="8821836" cy="33674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73472E"/>
                </a:solidFill>
              </a:defRPr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716231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486150"/>
            <a:ext cx="9144000" cy="34290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46" y="4400550"/>
            <a:ext cx="873253" cy="5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910" y="120435"/>
            <a:ext cx="8821836" cy="33674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73472E"/>
                </a:solidFill>
              </a:defRPr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716231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8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874395"/>
            <a:ext cx="9144000" cy="42691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33400" y="205978"/>
            <a:ext cx="8077200" cy="651272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33400" y="1085850"/>
            <a:ext cx="80772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0896" y="857250"/>
            <a:ext cx="8833105" cy="34290"/>
          </a:xfrm>
          <a:prstGeom prst="rect">
            <a:avLst/>
          </a:prstGeom>
          <a:solidFill>
            <a:srgbClr val="C4142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-8626" y="685800"/>
            <a:ext cx="457200" cy="342900"/>
          </a:xfrm>
          <a:prstGeom prst="rect">
            <a:avLst/>
          </a:prstGeom>
          <a:solidFill>
            <a:srgbClr val="C41425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335CDA-A48B-46B9-8B0D-F3FC1F9EE93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3074" name="Picture 2" descr="http://www.visitwatertownsd.com/wp-content/uploads/Watertown-Regional-Airport-300x300.png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429577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8" r:id="rId4"/>
    <p:sldLayoutId id="2147483667" r:id="rId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2800" kern="1200" dirty="0">
          <a:solidFill>
            <a:schemeClr val="bg2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rgbClr val="C41425"/>
        </a:buClr>
        <a:buSzPct val="110000"/>
        <a:buFont typeface="Wingdings" pitchFamily="2" charset="2"/>
        <a:buChar char="§"/>
        <a:defRPr kumimoji="0"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latinLnBrk="0" hangingPunct="1">
        <a:spcBef>
          <a:spcPts val="370"/>
        </a:spcBef>
        <a:buClr>
          <a:schemeClr val="bg2">
            <a:lumMod val="75000"/>
          </a:schemeClr>
        </a:buClr>
        <a:buSzPct val="85000"/>
        <a:buFont typeface="Wingdings" pitchFamily="2" charset="2"/>
        <a:buChar char="§"/>
        <a:defRPr kumimoji="0"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855663" indent="-261938" algn="l" rtl="0" eaLnBrk="1" latinLnBrk="0" hangingPunct="1">
        <a:spcBef>
          <a:spcPts val="370"/>
        </a:spcBef>
        <a:buClr>
          <a:schemeClr val="bg2">
            <a:lumMod val="50000"/>
          </a:schemeClr>
        </a:buClr>
        <a:buSzPct val="85000"/>
        <a:buFont typeface="Arial" pitchFamily="34" charset="0"/>
        <a:buChar char="–"/>
        <a:defRPr kumimoji="0"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868680" indent="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None/>
        <a:defRPr kumimoji="0" sz="1600" i="1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3000" indent="0" algn="l" rtl="0" eaLnBrk="1" latinLnBrk="0" hangingPunct="1">
        <a:spcBef>
          <a:spcPts val="370"/>
        </a:spcBef>
        <a:buClr>
          <a:schemeClr val="accent3"/>
        </a:buClr>
        <a:buFontTx/>
        <a:buNone/>
        <a:defRPr kumimoji="0" sz="1600" i="1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30.pn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150D2FF1-C585-41B2-8D4B-980DAD269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9024"/>
            <a:ext cx="9144000" cy="1244866"/>
            <a:chOff x="0" y="442629"/>
            <a:chExt cx="9144000" cy="1659821"/>
          </a:xfrm>
        </p:grpSpPr>
        <p:sp>
          <p:nvSpPr>
            <p:cNvPr id="14" name="Title 31"/>
            <p:cNvSpPr txBox="1">
              <a:spLocks/>
            </p:cNvSpPr>
            <p:nvPr/>
          </p:nvSpPr>
          <p:spPr bwMode="auto">
            <a:xfrm>
              <a:off x="505796" y="442629"/>
              <a:ext cx="8191500" cy="77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algn="r" defTabSz="914400" rtl="0" eaLnBrk="1" latinLnBrk="0" hangingPunct="1">
                <a:spcBef>
                  <a:spcPct val="0"/>
                </a:spcBef>
                <a:buNone/>
                <a:defRPr sz="2600" b="0" kern="1200" cap="all" baseline="0">
                  <a:solidFill>
                    <a:schemeClr val="tx1"/>
                  </a:solidFill>
                  <a:effectLst/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lvl="0">
                <a:defRPr/>
              </a:pPr>
              <a:r>
                <a:rPr lang="en-US" dirty="0">
                  <a:solidFill>
                    <a:sysClr val="windowText" lastClr="000000"/>
                  </a:solidFill>
                </a:rPr>
                <a:t>Watertown regional airport (aty)</a:t>
              </a:r>
            </a:p>
          </p:txBody>
        </p:sp>
        <p:sp>
          <p:nvSpPr>
            <p:cNvPr id="15" name="Subtitle 32"/>
            <p:cNvSpPr txBox="1">
              <a:spLocks/>
            </p:cNvSpPr>
            <p:nvPr/>
          </p:nvSpPr>
          <p:spPr bwMode="white">
            <a:xfrm>
              <a:off x="2237456" y="1264250"/>
              <a:ext cx="64341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SzPct val="80000"/>
                <a:buFontTx/>
                <a:buNone/>
                <a:tabLst/>
                <a:defRPr sz="16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ts val="0"/>
                </a:spcBef>
                <a:spcAft>
                  <a:spcPts val="5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80000"/>
                <a:buFont typeface="Wingdings" pitchFamily="2" charset="2"/>
                <a:buNone/>
                <a:defRPr sz="28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ts val="0"/>
                </a:spcBef>
                <a:spcAft>
                  <a:spcPts val="5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400" i="1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i="1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en-US" noProof="0" dirty="0">
                  <a:solidFill>
                    <a:schemeClr val="bg2">
                      <a:lumMod val="50000"/>
                    </a:schemeClr>
                  </a:solidFill>
                  <a:latin typeface="Arial"/>
                </a:rPr>
                <a:t>SD Airport Conference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"/>
                </a:rPr>
                <a:t>April 2022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0" y="1218530"/>
              <a:ext cx="9144000" cy="0"/>
            </a:xfrm>
            <a:prstGeom prst="line">
              <a:avLst/>
            </a:prstGeom>
            <a:ln w="349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17" y="4248150"/>
            <a:ext cx="829758" cy="10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79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BCF-7076-4CA5-ABDD-F6C7117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– Existing Terminal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FC126-8D65-4130-86E3-9E355035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4A4172-5212-4DEC-AD76-01B6A257B6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47750"/>
            <a:ext cx="7543800" cy="3543300"/>
          </a:xfrm>
        </p:spPr>
        <p:txBody>
          <a:bodyPr>
            <a:normAutofit/>
          </a:bodyPr>
          <a:lstStyle/>
          <a:p>
            <a:r>
              <a:rPr lang="en-US" sz="1000" dirty="0"/>
              <a:t>Airside Apron, Baggage Make-up, Unisex Restroom/Private Screening Area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F22351-CCE2-4D04-BED7-824295E35C6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7" y="2818095"/>
            <a:ext cx="1821656" cy="211942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5D9D7-9189-42D6-BD2B-A8C06C2EE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01870"/>
            <a:ext cx="4114800" cy="3062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4E2F8-34E1-4B9B-A0D0-026859AC8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9" b="14474"/>
          <a:stretch/>
        </p:blipFill>
        <p:spPr>
          <a:xfrm>
            <a:off x="4548187" y="1301870"/>
            <a:ext cx="389752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1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1996-ADA4-436C-8841-479DCEA8D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4AF34-9E3A-44D2-A099-23FC607D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0CDC15D-99C1-4D98-AE3A-E9D160571D9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17325" r="2350" b="2134"/>
          <a:stretch/>
        </p:blipFill>
        <p:spPr>
          <a:xfrm>
            <a:off x="481910" y="1085849"/>
            <a:ext cx="7519089" cy="3942937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0F16A6-8B84-449C-8B96-8ADBFD5490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4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1996-ADA4-436C-8841-479DCEA8D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4AF34-9E3A-44D2-A099-23FC607D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2E4C4-BE28-4701-9D9B-A9149917BD5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Site 4: Existing Loop Road Infield Area</a:t>
            </a:r>
          </a:p>
          <a:p>
            <a:pPr lvl="1"/>
            <a:r>
              <a:rPr lang="en-US" dirty="0"/>
              <a:t>Pros: </a:t>
            </a:r>
          </a:p>
          <a:p>
            <a:pPr lvl="2"/>
            <a:r>
              <a:rPr lang="en-US" dirty="0"/>
              <a:t>Utilize Existing Infrastructure</a:t>
            </a:r>
          </a:p>
          <a:p>
            <a:pPr lvl="3"/>
            <a:r>
              <a:rPr lang="en-US" sz="1200" dirty="0" err="1"/>
              <a:t>Taxlanes</a:t>
            </a:r>
            <a:r>
              <a:rPr lang="en-US" sz="1200" dirty="0"/>
              <a:t>, Utility, Entry Drive, Parking  </a:t>
            </a:r>
          </a:p>
          <a:p>
            <a:pPr lvl="2"/>
            <a:r>
              <a:rPr lang="en-US" dirty="0"/>
              <a:t>New Build (Phasing)</a:t>
            </a:r>
          </a:p>
          <a:p>
            <a:pPr lvl="2"/>
            <a:r>
              <a:rPr lang="en-US" dirty="0"/>
              <a:t>Intuitive focal point at end of entry drive</a:t>
            </a:r>
          </a:p>
          <a:p>
            <a:pPr lvl="2"/>
            <a:r>
              <a:rPr lang="en-US" dirty="0"/>
              <a:t>Maximizes separation from GA and Commercial Service</a:t>
            </a:r>
          </a:p>
          <a:p>
            <a:pPr lvl="1"/>
            <a:r>
              <a:rPr lang="en-US" dirty="0"/>
              <a:t>Cons:</a:t>
            </a:r>
          </a:p>
          <a:p>
            <a:pPr lvl="2"/>
            <a:r>
              <a:rPr lang="en-US" dirty="0"/>
              <a:t>Maintains existing shared entry drive with Manufacturer’s Park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7D7E2A-8E29-4CE9-A556-93FDC2837B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65188"/>
            <a:ext cx="3886200" cy="3064449"/>
          </a:xfrm>
        </p:spPr>
      </p:pic>
    </p:spTree>
    <p:extLst>
      <p:ext uri="{BB962C8B-B14F-4D97-AF65-F5344CB8AC3E}">
        <p14:creationId xmlns:p14="http://schemas.microsoft.com/office/powerpoint/2010/main" val="310804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1996-ADA4-436C-8841-479DCEA8D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4AF34-9E3A-44D2-A099-23FC607D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BDCECE-3A0A-449F-903A-CE68CD43159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" y="1064418"/>
            <a:ext cx="8466826" cy="3451893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53EB9A-A942-4FCE-BE83-8BA6FE1D1F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1996-ADA4-436C-8841-479DCEA8D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4AF34-9E3A-44D2-A099-23FC607D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24FCD-C9C1-48E3-A5B4-5A16E7460C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" y="1047750"/>
            <a:ext cx="8462064" cy="354246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A6E568-AD31-420B-923E-687A87D74A2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36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building, water, large&#10;&#10;Description automatically generated">
            <a:extLst>
              <a:ext uri="{FF2B5EF4-FFF2-40B4-BE49-F238E27FC236}">
                <a16:creationId xmlns:a16="http://schemas.microsoft.com/office/drawing/2014/main" id="{3019AF17-517E-42A2-AE39-FAC89BE2A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0" b="1321"/>
          <a:stretch/>
        </p:blipFill>
        <p:spPr>
          <a:xfrm>
            <a:off x="-4345" y="742950"/>
            <a:ext cx="9148345" cy="440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ICONIC, INCREASED REGIONAL VISIBILTY</a:t>
            </a:r>
          </a:p>
        </p:txBody>
      </p:sp>
    </p:spTree>
    <p:extLst>
      <p:ext uri="{BB962C8B-B14F-4D97-AF65-F5344CB8AC3E}">
        <p14:creationId xmlns:p14="http://schemas.microsoft.com/office/powerpoint/2010/main" val="383928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ign&#10;&#10;Description automatically generated">
            <a:extLst>
              <a:ext uri="{FF2B5EF4-FFF2-40B4-BE49-F238E27FC236}">
                <a16:creationId xmlns:a16="http://schemas.microsoft.com/office/drawing/2014/main" id="{4EC69C27-1ED3-4B9B-9B5A-D808B776C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/>
          <a:stretch/>
        </p:blipFill>
        <p:spPr>
          <a:xfrm>
            <a:off x="-7588" y="895350"/>
            <a:ext cx="9144000" cy="4248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CONTEXT – INDUSTRIAL MATERIALS</a:t>
            </a:r>
          </a:p>
        </p:txBody>
      </p:sp>
    </p:spTree>
    <p:extLst>
      <p:ext uri="{BB962C8B-B14F-4D97-AF65-F5344CB8AC3E}">
        <p14:creationId xmlns:p14="http://schemas.microsoft.com/office/powerpoint/2010/main" val="391450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C4A75B25-EE41-4D70-A2B4-ACC1023AD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>
          <a:xfrm>
            <a:off x="5594" y="894108"/>
            <a:ext cx="9138406" cy="4249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LIGHT &amp; AIRY</a:t>
            </a:r>
          </a:p>
        </p:txBody>
      </p:sp>
    </p:spTree>
    <p:extLst>
      <p:ext uri="{BB962C8B-B14F-4D97-AF65-F5344CB8AC3E}">
        <p14:creationId xmlns:p14="http://schemas.microsoft.com/office/powerpoint/2010/main" val="271650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white building&#10;&#10;Description automatically generated">
            <a:extLst>
              <a:ext uri="{FF2B5EF4-FFF2-40B4-BE49-F238E27FC236}">
                <a16:creationId xmlns:a16="http://schemas.microsoft.com/office/drawing/2014/main" id="{7ECC5F89-A4CD-4220-A1B6-0FF69EAE8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b="3879"/>
          <a:stretch/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MARKETING OPPORTUNITY</a:t>
            </a:r>
          </a:p>
        </p:txBody>
      </p:sp>
    </p:spTree>
    <p:extLst>
      <p:ext uri="{BB962C8B-B14F-4D97-AF65-F5344CB8AC3E}">
        <p14:creationId xmlns:p14="http://schemas.microsoft.com/office/powerpoint/2010/main" val="3795796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56CF4334-2D37-44C0-9592-E82A89C7A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"/>
          <a:stretch/>
        </p:blipFill>
        <p:spPr>
          <a:xfrm>
            <a:off x="-76200" y="895349"/>
            <a:ext cx="9148345" cy="4248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INVITING SPACES</a:t>
            </a:r>
          </a:p>
        </p:txBody>
      </p:sp>
    </p:spTree>
    <p:extLst>
      <p:ext uri="{BB962C8B-B14F-4D97-AF65-F5344CB8AC3E}">
        <p14:creationId xmlns:p14="http://schemas.microsoft.com/office/powerpoint/2010/main" val="36244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939D-FF3F-4CD0-9977-BCE5D56F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ATY Terminal Planning, Design and Construction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BC217-5795-464C-BD97-36DDD208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A0AF8-4407-46F4-B483-8850AFDE79F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Concept Budget Report</a:t>
            </a:r>
          </a:p>
          <a:p>
            <a:r>
              <a:rPr lang="en-US" dirty="0"/>
              <a:t>Design</a:t>
            </a:r>
          </a:p>
          <a:p>
            <a:r>
              <a:rPr lang="en-US" dirty="0"/>
              <a:t>Construction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D2210B-E144-4D4B-943B-2D0E4682E4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5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933644-FFCD-4971-9E19-2DC243BE8F39}"/>
              </a:ext>
            </a:extLst>
          </p:cNvPr>
          <p:cNvSpPr/>
          <p:nvPr/>
        </p:nvSpPr>
        <p:spPr>
          <a:xfrm>
            <a:off x="-4345" y="895350"/>
            <a:ext cx="9148345" cy="424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1B3D2B-BA20-4E5C-9CCC-5B044F31A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1257300"/>
            <a:ext cx="5096574" cy="360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INITIAL CONCEPTS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6BCDF38-8F68-4C0D-99DB-7AA335A59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57300"/>
            <a:ext cx="4088023" cy="368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3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parke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1143E7B8-ABBE-4AB3-8CEA-9390EE33F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5" y="-5798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 RENDERING</a:t>
            </a:r>
          </a:p>
        </p:txBody>
      </p:sp>
    </p:spTree>
    <p:extLst>
      <p:ext uri="{BB962C8B-B14F-4D97-AF65-F5344CB8AC3E}">
        <p14:creationId xmlns:p14="http://schemas.microsoft.com/office/powerpoint/2010/main" val="71062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43E7B8-ABBE-4AB3-8CEA-9390EE33F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12" y="-5798"/>
            <a:ext cx="914373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SD RENDERING</a:t>
            </a:r>
          </a:p>
        </p:txBody>
      </p:sp>
    </p:spTree>
    <p:extLst>
      <p:ext uri="{BB962C8B-B14F-4D97-AF65-F5344CB8AC3E}">
        <p14:creationId xmlns:p14="http://schemas.microsoft.com/office/powerpoint/2010/main" val="294282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43E7B8-ABBE-4AB3-8CEA-9390EE33F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12" y="-5723"/>
            <a:ext cx="9143733" cy="5143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 RENDERING</a:t>
            </a:r>
          </a:p>
        </p:txBody>
      </p:sp>
    </p:spTree>
    <p:extLst>
      <p:ext uri="{BB962C8B-B14F-4D97-AF65-F5344CB8AC3E}">
        <p14:creationId xmlns:p14="http://schemas.microsoft.com/office/powerpoint/2010/main" val="1927250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43E7B8-ABBE-4AB3-8CEA-9390EE33F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634" y="895350"/>
            <a:ext cx="6587796" cy="4248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</p:spTree>
    <p:extLst>
      <p:ext uri="{BB962C8B-B14F-4D97-AF65-F5344CB8AC3E}">
        <p14:creationId xmlns:p14="http://schemas.microsoft.com/office/powerpoint/2010/main" val="4068558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-5208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SITE PLAN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430B0A9-8C83-4B64-8107-3DF5A9D10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705350"/>
            <a:ext cx="914400" cy="4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53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1229BC-E831-4FF0-B8BE-97DDFEEF2185}"/>
              </a:ext>
            </a:extLst>
          </p:cNvPr>
          <p:cNvSpPr/>
          <p:nvPr/>
        </p:nvSpPr>
        <p:spPr>
          <a:xfrm>
            <a:off x="-4346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22279" r="484" b="54721"/>
          <a:stretch/>
        </p:blipFill>
        <p:spPr>
          <a:xfrm>
            <a:off x="380999" y="971550"/>
            <a:ext cx="8763001" cy="3008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4188A-26F0-4A37-A4E8-52305152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4" b="8335"/>
          <a:stretch/>
        </p:blipFill>
        <p:spPr>
          <a:xfrm>
            <a:off x="-4345" y="3619500"/>
            <a:ext cx="914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D8B194-FA44-48B3-A278-0F66147DABAE}"/>
              </a:ext>
            </a:extLst>
          </p:cNvPr>
          <p:cNvSpPr/>
          <p:nvPr/>
        </p:nvSpPr>
        <p:spPr>
          <a:xfrm>
            <a:off x="-4346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84A2F-E84E-46AA-8E4F-2D0425D9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4" b="8335"/>
          <a:stretch/>
        </p:blipFill>
        <p:spPr>
          <a:xfrm>
            <a:off x="-4345" y="3619500"/>
            <a:ext cx="9144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8BB63-D22F-438F-8EFF-5FD05E5F7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48835" r="484" b="28805"/>
          <a:stretch/>
        </p:blipFill>
        <p:spPr>
          <a:xfrm>
            <a:off x="533401" y="895350"/>
            <a:ext cx="8610599" cy="282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PLAN</a:t>
            </a:r>
          </a:p>
        </p:txBody>
      </p:sp>
    </p:spTree>
    <p:extLst>
      <p:ext uri="{BB962C8B-B14F-4D97-AF65-F5344CB8AC3E}">
        <p14:creationId xmlns:p14="http://schemas.microsoft.com/office/powerpoint/2010/main" val="265931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382608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304817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D418-759F-4047-B4B9-8492DD97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SD Aviation Commission – ATY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1A6AD-6E76-4459-B7F5-50B4AFC5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D2BC9-FCB3-4F83-AE56-BC04537751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3400" y="1085850"/>
            <a:ext cx="8610600" cy="3543300"/>
          </a:xfrm>
        </p:spPr>
        <p:txBody>
          <a:bodyPr>
            <a:normAutofit/>
          </a:bodyPr>
          <a:lstStyle/>
          <a:p>
            <a:r>
              <a:rPr lang="en-US" sz="1800" dirty="0"/>
              <a:t>Consultants – </a:t>
            </a:r>
          </a:p>
          <a:p>
            <a:pPr lvl="1"/>
            <a:r>
              <a:rPr lang="en-US" sz="1600" dirty="0"/>
              <a:t>Helms and Associates (ABR)</a:t>
            </a:r>
          </a:p>
          <a:p>
            <a:pPr lvl="1"/>
            <a:r>
              <a:rPr lang="en-US" sz="1600" dirty="0"/>
              <a:t>Mead &amp; Hunt (MSP)</a:t>
            </a:r>
          </a:p>
          <a:p>
            <a:pPr lvl="1"/>
            <a:r>
              <a:rPr lang="en-US" sz="1400" dirty="0"/>
              <a:t>CO-OP Architecture (ABR/ATY/FSD/RAP)</a:t>
            </a:r>
          </a:p>
          <a:p>
            <a:r>
              <a:rPr lang="en-US" sz="1800" dirty="0"/>
              <a:t>Process – Concept Budget Report</a:t>
            </a:r>
          </a:p>
          <a:p>
            <a:pPr lvl="1"/>
            <a:r>
              <a:rPr lang="en-US" sz="1400" dirty="0"/>
              <a:t>Provide Concept Budget Report for future Design and Const. – Published June 2019</a:t>
            </a:r>
          </a:p>
          <a:p>
            <a:pPr lvl="1"/>
            <a:r>
              <a:rPr lang="en-US" sz="1400" dirty="0"/>
              <a:t>Received Discretionary Funding from the second round of the Supplemental Appropriation</a:t>
            </a:r>
          </a:p>
          <a:p>
            <a:r>
              <a:rPr lang="en-US" sz="1600" dirty="0"/>
              <a:t>Design – December 2019 – July 2020</a:t>
            </a:r>
          </a:p>
          <a:p>
            <a:r>
              <a:rPr lang="en-US" sz="1600" dirty="0"/>
              <a:t>Construction –  September 2020 – July 2022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9470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557471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2138171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378446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573503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2383856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46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INTERIOR RENDERING</a:t>
            </a:r>
          </a:p>
        </p:txBody>
      </p:sp>
    </p:spTree>
    <p:extLst>
      <p:ext uri="{BB962C8B-B14F-4D97-AF65-F5344CB8AC3E}">
        <p14:creationId xmlns:p14="http://schemas.microsoft.com/office/powerpoint/2010/main" val="305309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A59E8D-56CF-48A4-861A-F766733F8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4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719417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19822" r="-48" b="21011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587723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5" b="20345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3595306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126277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D418-759F-4047-B4B9-8492DD97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SD Aviation Commission – CBR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1A6AD-6E76-4459-B7F5-50B4AFC5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D2BC9-FCB3-4F83-AE56-BC04537751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3400" y="1085850"/>
            <a:ext cx="8610600" cy="3543300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Inventory/Existing Facility - </a:t>
            </a:r>
          </a:p>
          <a:p>
            <a:r>
              <a:rPr lang="en-US" sz="1800" dirty="0"/>
              <a:t>Programming – Space Allocation </a:t>
            </a:r>
          </a:p>
          <a:p>
            <a:r>
              <a:rPr lang="en-US" sz="1800" dirty="0"/>
              <a:t>Alternatives – Terminal Area</a:t>
            </a:r>
            <a:endParaRPr lang="en-US" sz="1800" b="1" dirty="0"/>
          </a:p>
          <a:p>
            <a:r>
              <a:rPr lang="en-US" sz="1800" dirty="0"/>
              <a:t>Schedule/Budget – </a:t>
            </a:r>
          </a:p>
        </p:txBody>
      </p:sp>
    </p:spTree>
    <p:extLst>
      <p:ext uri="{BB962C8B-B14F-4D97-AF65-F5344CB8AC3E}">
        <p14:creationId xmlns:p14="http://schemas.microsoft.com/office/powerpoint/2010/main" val="1516850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4175342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928733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608435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3958665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2718309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4041376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7E893-34BB-426C-BD1F-D7296B0F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10552"/>
          <a:stretch/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CONSTRUCTION PROGRESS</a:t>
            </a:r>
          </a:p>
        </p:txBody>
      </p:sp>
    </p:spTree>
    <p:extLst>
      <p:ext uri="{BB962C8B-B14F-4D97-AF65-F5344CB8AC3E}">
        <p14:creationId xmlns:p14="http://schemas.microsoft.com/office/powerpoint/2010/main" val="3454205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6" b="15946"/>
          <a:stretch/>
        </p:blipFill>
        <p:spPr>
          <a:xfrm>
            <a:off x="-1" y="0"/>
            <a:ext cx="9144001" cy="3503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" y="4195807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FontTx/>
              <a:buNone/>
            </a:pP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  <a:t>Watertown Regional Airport</a:t>
            </a:r>
          </a:p>
          <a:p>
            <a:pPr>
              <a:buClr>
                <a:prstClr val="black"/>
              </a:buClr>
              <a:buFontTx/>
              <a:buNone/>
            </a:pPr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Rich Maag</a:t>
            </a:r>
          </a:p>
          <a:p>
            <a:pPr>
              <a:buClr>
                <a:prstClr val="black"/>
              </a:buClr>
              <a:buFontTx/>
              <a:buNone/>
            </a:pPr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Airport Manager</a:t>
            </a:r>
          </a:p>
          <a:p>
            <a:pPr>
              <a:buClr>
                <a:prstClr val="black"/>
              </a:buClr>
              <a:buFontTx/>
              <a:buNone/>
            </a:pPr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Phone: 605-882-6209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Discussion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C7C5C13-9B8E-4785-8867-BFC749BDF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14083"/>
            <a:ext cx="838200" cy="57375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C3C9AFA-8696-4CA1-B34D-FB3FD3233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24" y="3690826"/>
            <a:ext cx="1212751" cy="549780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3EA90F2A-5590-4232-BF5F-040EF9524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50" y="3257549"/>
            <a:ext cx="1123061" cy="14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B270-3313-4B45-AEC5-BC7CBC7F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1EF33-D2A7-48DF-BCDF-8A28B3FD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C7958-BBEF-4E09-A935-59FA831EAA8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35C0D5-7CDD-4C60-A2EF-E1D8C95868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52C0E2E-6CB5-4F3E-A875-AFE384CBE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839248"/>
              </p:ext>
            </p:extLst>
          </p:nvPr>
        </p:nvGraphicFramePr>
        <p:xfrm>
          <a:off x="533400" y="1085851"/>
          <a:ext cx="4050757" cy="2171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Worksheet" r:id="rId3" imgW="2505075" imgH="1343025" progId="Excel.Sheet.12">
                  <p:embed/>
                </p:oleObj>
              </mc:Choice>
              <mc:Fallback>
                <p:oleObj name="Worksheet" r:id="rId3" imgW="2505075" imgH="1343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085851"/>
                        <a:ext cx="4050757" cy="2171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24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D418-759F-4047-B4B9-8492DD97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Inventory – Existing Conditions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1A6AD-6E76-4459-B7F5-50B4AFC5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FC59EE-B929-4112-87A2-9927E159744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b="11721"/>
          <a:stretch/>
        </p:blipFill>
        <p:spPr>
          <a:xfrm>
            <a:off x="1371600" y="1028699"/>
            <a:ext cx="6553200" cy="4003403"/>
          </a:xfrm>
        </p:spPr>
      </p:pic>
    </p:spTree>
    <p:extLst>
      <p:ext uri="{BB962C8B-B14F-4D97-AF65-F5344CB8AC3E}">
        <p14:creationId xmlns:p14="http://schemas.microsoft.com/office/powerpoint/2010/main" val="23843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BCF-7076-4CA5-ABDD-F6C7117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– Existing Terminal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FC126-8D65-4130-86E3-9E355035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A425-5097-43E2-872D-5F99F35D598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3400" y="1085850"/>
            <a:ext cx="4419600" cy="3543300"/>
          </a:xfrm>
        </p:spPr>
        <p:txBody>
          <a:bodyPr>
            <a:noAutofit/>
          </a:bodyPr>
          <a:lstStyle/>
          <a:p>
            <a:r>
              <a:rPr lang="en-US" sz="900" dirty="0"/>
              <a:t>Undersized TSA security checkpoint and queuing space </a:t>
            </a:r>
          </a:p>
          <a:p>
            <a:r>
              <a:rPr lang="en-US" sz="900" dirty="0"/>
              <a:t>Insufficient passenger gate seating </a:t>
            </a:r>
          </a:p>
          <a:p>
            <a:r>
              <a:rPr lang="en-US" sz="900" dirty="0"/>
              <a:t>Aircraft parking apron size insufficient in accordance with concourse growth </a:t>
            </a:r>
          </a:p>
          <a:p>
            <a:r>
              <a:rPr lang="en-US" sz="900" dirty="0"/>
              <a:t>Outdated building systems </a:t>
            </a:r>
          </a:p>
          <a:p>
            <a:r>
              <a:rPr lang="en-US" sz="900" dirty="0"/>
              <a:t>No passenger boarding bridges </a:t>
            </a:r>
          </a:p>
          <a:p>
            <a:r>
              <a:rPr lang="en-US" sz="900" dirty="0"/>
              <a:t>Lack of post-secure, full-service concessions  </a:t>
            </a:r>
          </a:p>
          <a:p>
            <a:r>
              <a:rPr lang="en-US" sz="900" dirty="0"/>
              <a:t>Insufficient TSA baggage screening area </a:t>
            </a:r>
          </a:p>
          <a:p>
            <a:r>
              <a:rPr lang="en-US" sz="900" dirty="0"/>
              <a:t>Insufficient baggage makeup area </a:t>
            </a:r>
          </a:p>
          <a:p>
            <a:r>
              <a:rPr lang="en-US" sz="900" dirty="0"/>
              <a:t>Insufficient airline ticket counters and kiosks </a:t>
            </a:r>
          </a:p>
          <a:p>
            <a:r>
              <a:rPr lang="en-US" sz="900" dirty="0"/>
              <a:t>Insufficient ticketing queuing and non-secure circulation space </a:t>
            </a:r>
          </a:p>
          <a:p>
            <a:r>
              <a:rPr lang="en-US" sz="900" dirty="0"/>
              <a:t>Insufficient airline ticket office (ATO) space </a:t>
            </a:r>
          </a:p>
          <a:p>
            <a:r>
              <a:rPr lang="en-US" sz="900" dirty="0"/>
              <a:t>Undersized baggage claim area and no baggage claim devices </a:t>
            </a:r>
          </a:p>
          <a:p>
            <a:r>
              <a:rPr lang="en-US" sz="900" dirty="0"/>
              <a:t>No rental car or adequate space to lease a rental car to any potential provider </a:t>
            </a:r>
          </a:p>
          <a:p>
            <a:r>
              <a:rPr lang="en-US" sz="900" dirty="0"/>
              <a:t>Lack of conference/meeting/training space for airport tenants  </a:t>
            </a:r>
          </a:p>
          <a:p>
            <a:r>
              <a:rPr lang="en-US" sz="900" dirty="0"/>
              <a:t>Dated terminal building aesthetics, both interior and exterior </a:t>
            </a:r>
          </a:p>
          <a:p>
            <a:r>
              <a:rPr lang="en-US" sz="900" dirty="0"/>
              <a:t>Absence of public (non-secure) viewing and waiting space (</a:t>
            </a:r>
            <a:r>
              <a:rPr lang="en-US" sz="900" dirty="0" err="1"/>
              <a:t>meeters</a:t>
            </a:r>
            <a:r>
              <a:rPr lang="en-US" sz="900" dirty="0"/>
              <a:t> and greeters) </a:t>
            </a:r>
          </a:p>
          <a:p>
            <a:r>
              <a:rPr lang="en-US" sz="900" dirty="0"/>
              <a:t>Undersized airport administration area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7C0FC-AB20-4145-AECF-9BD1371B01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/>
          <a:stretch/>
        </p:blipFill>
        <p:spPr>
          <a:xfrm>
            <a:off x="5029200" y="1200150"/>
            <a:ext cx="3962400" cy="2215574"/>
          </a:xfrm>
        </p:spPr>
      </p:pic>
    </p:spTree>
    <p:extLst>
      <p:ext uri="{BB962C8B-B14F-4D97-AF65-F5344CB8AC3E}">
        <p14:creationId xmlns:p14="http://schemas.microsoft.com/office/powerpoint/2010/main" val="340202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BCF-7076-4CA5-ABDD-F6C7117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– Existing Terminal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FC126-8D65-4130-86E3-9E355035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4A4172-5212-4DEC-AD76-01B6A257B6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47750"/>
            <a:ext cx="7543800" cy="3543300"/>
          </a:xfrm>
        </p:spPr>
        <p:txBody>
          <a:bodyPr>
            <a:normAutofit/>
          </a:bodyPr>
          <a:lstStyle/>
          <a:p>
            <a:r>
              <a:rPr lang="en-US" sz="1000" dirty="0"/>
              <a:t>Existing Floor Plan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A13B55-74E7-43E0-9D60-5B1C2FBFAE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76350"/>
            <a:ext cx="7620000" cy="3659698"/>
          </a:xfrm>
        </p:spPr>
      </p:pic>
    </p:spTree>
    <p:extLst>
      <p:ext uri="{BB962C8B-B14F-4D97-AF65-F5344CB8AC3E}">
        <p14:creationId xmlns:p14="http://schemas.microsoft.com/office/powerpoint/2010/main" val="292939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BCF-7076-4CA5-ABDD-F6C7117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– Existing Terminal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FC126-8D65-4130-86E3-9E355035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6ADBE4-DD03-44C1-B8A6-FD3BFABE50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52550"/>
            <a:ext cx="6629400" cy="337789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4A4172-5212-4DEC-AD76-01B6A257B6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85850"/>
            <a:ext cx="7543800" cy="3543300"/>
          </a:xfrm>
        </p:spPr>
        <p:txBody>
          <a:bodyPr>
            <a:normAutofit/>
          </a:bodyPr>
          <a:lstStyle/>
          <a:p>
            <a:r>
              <a:rPr lang="en-US" sz="1000" dirty="0"/>
              <a:t>TSA Queue, Exiting Lane, Ticketing and Bag Claim</a:t>
            </a:r>
          </a:p>
        </p:txBody>
      </p:sp>
    </p:spTree>
    <p:extLst>
      <p:ext uri="{BB962C8B-B14F-4D97-AF65-F5344CB8AC3E}">
        <p14:creationId xmlns:p14="http://schemas.microsoft.com/office/powerpoint/2010/main" val="3697940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PowerPoint template for HydroVision">
  <a:themeElements>
    <a:clrScheme name="Mead &amp; Hunt">
      <a:dk1>
        <a:sysClr val="windowText" lastClr="000000"/>
      </a:dk1>
      <a:lt1>
        <a:sysClr val="window" lastClr="FFFFFF"/>
      </a:lt1>
      <a:dk2>
        <a:srgbClr val="000000"/>
      </a:dk2>
      <a:lt2>
        <a:srgbClr val="9B8C7C"/>
      </a:lt2>
      <a:accent1>
        <a:srgbClr val="C41425"/>
      </a:accent1>
      <a:accent2>
        <a:srgbClr val="9FACAB"/>
      </a:accent2>
      <a:accent3>
        <a:srgbClr val="4D4D4F"/>
      </a:accent3>
      <a:accent4>
        <a:srgbClr val="73472E"/>
      </a:accent4>
      <a:accent5>
        <a:srgbClr val="007E98"/>
      </a:accent5>
      <a:accent6>
        <a:srgbClr val="F37021"/>
      </a:accent6>
      <a:hlink>
        <a:srgbClr val="0000FF"/>
      </a:hlink>
      <a:folHlink>
        <a:srgbClr val="800080"/>
      </a:folHlink>
    </a:clrScheme>
    <a:fontScheme name="meadhu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479</Words>
  <Application>Microsoft Office PowerPoint</Application>
  <PresentationFormat>On-screen Show (16:9)</PresentationFormat>
  <Paragraphs>134</Paragraphs>
  <Slides>47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Wingdings</vt:lpstr>
      <vt:lpstr>Wingdings 2</vt:lpstr>
      <vt:lpstr>1_PowerPoint template for HydroVision</vt:lpstr>
      <vt:lpstr>Worksheet</vt:lpstr>
      <vt:lpstr>PowerPoint Presentation</vt:lpstr>
      <vt:lpstr>ATY Terminal Planning, Design and Construction</vt:lpstr>
      <vt:lpstr>SD Aviation Commission – ATY Overview</vt:lpstr>
      <vt:lpstr>SD Aviation Commission – CBR</vt:lpstr>
      <vt:lpstr>Forecasts</vt:lpstr>
      <vt:lpstr>Inventory – Existing Conditions</vt:lpstr>
      <vt:lpstr>Inventory – Existing Terminal</vt:lpstr>
      <vt:lpstr>Inventory – Existing Terminal</vt:lpstr>
      <vt:lpstr>Inventory – Existing Terminal</vt:lpstr>
      <vt:lpstr>Inventory – Existing Terminal</vt:lpstr>
      <vt:lpstr>Alternatives</vt:lpstr>
      <vt:lpstr>Alternatives</vt:lpstr>
      <vt:lpstr>Proposed Floor Plans</vt:lpstr>
      <vt:lpstr>Proposed Floor Plans</vt:lpstr>
      <vt:lpstr>ICONIC, INCREASED REGIONAL VISIBILTY</vt:lpstr>
      <vt:lpstr>SITE CONTEXT – INDUSTRIAL MATERIALS</vt:lpstr>
      <vt:lpstr>DESIGN – LIGHT &amp; AIRY</vt:lpstr>
      <vt:lpstr>DESIGN – MARKETING OPPORTUNITY</vt:lpstr>
      <vt:lpstr>DESIGN – INVITING SPACES</vt:lpstr>
      <vt:lpstr>DESIGN – INITIAL CONCEPTS</vt:lpstr>
      <vt:lpstr>SD RENDERING</vt:lpstr>
      <vt:lpstr>SD RENDERING</vt:lpstr>
      <vt:lpstr>SD RENDERING</vt:lpstr>
      <vt:lpstr>DESIGN DEVELOPMENT</vt:lpstr>
      <vt:lpstr>SITE PLAN</vt:lpstr>
      <vt:lpstr>FLOOR PLAN</vt:lpstr>
      <vt:lpstr>FLOOR PLAN</vt:lpstr>
      <vt:lpstr>EXTERIOR RENDERING</vt:lpstr>
      <vt:lpstr>EXTERIOR RENDERING</vt:lpstr>
      <vt:lpstr>EXTERIOR RENDERING</vt:lpstr>
      <vt:lpstr>EXTERIOR RENDERING</vt:lpstr>
      <vt:lpstr>INTERIOR RENDERING</vt:lpstr>
      <vt:lpstr>INTERIOR RENDERING</vt:lpstr>
      <vt:lpstr>INTERIOR RENDERING</vt:lpstr>
      <vt:lpstr>INTERIOR RENDERING</vt:lpstr>
      <vt:lpstr>CONSTRUCTION PROGRESS</vt:lpstr>
      <vt:lpstr>CONSTRUCTION PROGRESS</vt:lpstr>
      <vt:lpstr>CONSTRUCTION PROGRESS</vt:lpstr>
      <vt:lpstr>CONSTRUCTION PROGRESS</vt:lpstr>
      <vt:lpstr>CONSTRUCTION PROGRESS</vt:lpstr>
      <vt:lpstr>CONSTRUCTION PROGRESS</vt:lpstr>
      <vt:lpstr>CONSTRUCTION PROGRESS</vt:lpstr>
      <vt:lpstr>CONSTRUCTION PROGRESS</vt:lpstr>
      <vt:lpstr>CONSTRUCTION PROGRESS</vt:lpstr>
      <vt:lpstr>CONSTRUCTION PROGRESS</vt:lpstr>
      <vt:lpstr>CONSTRUCTION PROGRESS</vt:lpstr>
      <vt:lpstr>Questions &amp;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2013-12-12T21:50:31Z</dcterms:created>
  <dcterms:modified xsi:type="dcterms:W3CDTF">2022-04-06T15:16:47Z</dcterms:modified>
</cp:coreProperties>
</file>